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sldIdLst>
    <p:sldId id="256" r:id="rId2"/>
    <p:sldId id="257" r:id="rId3"/>
    <p:sldId id="282" r:id="rId4"/>
    <p:sldId id="286" r:id="rId5"/>
    <p:sldId id="279" r:id="rId6"/>
    <p:sldId id="260" r:id="rId7"/>
    <p:sldId id="258" r:id="rId8"/>
    <p:sldId id="259" r:id="rId9"/>
    <p:sldId id="261" r:id="rId10"/>
    <p:sldId id="262" r:id="rId11"/>
    <p:sldId id="263" r:id="rId12"/>
    <p:sldId id="264" r:id="rId13"/>
    <p:sldId id="268" r:id="rId14"/>
    <p:sldId id="275" r:id="rId15"/>
    <p:sldId id="266" r:id="rId16"/>
    <p:sldId id="273" r:id="rId17"/>
    <p:sldId id="280" r:id="rId18"/>
    <p:sldId id="267" r:id="rId19"/>
    <p:sldId id="274" r:id="rId20"/>
    <p:sldId id="281" r:id="rId21"/>
    <p:sldId id="270" r:id="rId22"/>
    <p:sldId id="271" r:id="rId23"/>
    <p:sldId id="265" r:id="rId24"/>
    <p:sldId id="276" r:id="rId25"/>
    <p:sldId id="278" r:id="rId26"/>
    <p:sldId id="272" r:id="rId27"/>
    <p:sldId id="283" r:id="rId28"/>
    <p:sldId id="284" r:id="rId29"/>
    <p:sldId id="277" r:id="rId30"/>
    <p:sldId id="285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" y="-5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C1525A5-9372-4E98-86DA-06B25390AEF0}" type="datetime1">
              <a:rPr lang="en-US"/>
              <a:pPr/>
              <a:t>3/11/13</a:t>
            </a:fld>
            <a:endParaRPr lang="en-US"/>
          </a:p>
        </p:txBody>
      </p:sp>
      <p:sp>
        <p:nvSpPr>
          <p:cNvPr id="40964" name="Placeholder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4D793C0-74A8-4593-8220-8D883C4F34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594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23" charset="0"/>
        <a:ea typeface="ＭＳ Ｐゴシック" pitchFamily="-123" charset="-128"/>
        <a:cs typeface="ＭＳ Ｐゴシック" pitchFamily="-123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23" charset="0"/>
        <a:ea typeface="ＭＳ Ｐゴシック" pitchFamily="-123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23" charset="0"/>
        <a:ea typeface="ＭＳ Ｐゴシック" pitchFamily="-123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23" charset="0"/>
        <a:ea typeface="ＭＳ Ｐゴシック" pitchFamily="-123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23" charset="0"/>
        <a:ea typeface="ＭＳ Ｐゴシック" pitchFamily="-123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3197225"/>
            <a:ext cx="77724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39E7C-C810-4C56-A072-DA5B09291FD6}" type="datetimeFigureOut">
              <a:rPr lang="en-US"/>
              <a:pPr>
                <a:defRPr/>
              </a:pPr>
              <a:t>3/11/13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EA5F2-F89F-4D0E-95CC-4B25CB0976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91C60-8120-4F90-8036-2E998A174FE4}" type="datetimeFigureOut">
              <a:rPr lang="en-US"/>
              <a:pPr>
                <a:defRPr/>
              </a:pPr>
              <a:t>3/11/13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24A99-FE90-4F31-ADC7-37CA040CA0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D212D-F40F-4ABB-A18A-84A30ABAEA87}" type="datetimeFigureOut">
              <a:rPr lang="en-US"/>
              <a:pPr>
                <a:defRPr/>
              </a:pPr>
              <a:t>3/11/13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15ABD-7F01-4AC3-8849-294117EA05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3025" y="6400800"/>
            <a:ext cx="3200400" cy="2841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CB8BA-F392-4760-BDB6-644CB90948F4}" type="datetimeFigureOut">
              <a:rPr lang="en-US"/>
              <a:pPr>
                <a:defRPr/>
              </a:pPr>
              <a:t>3/11/13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0825" y="6400800"/>
            <a:ext cx="3733800" cy="2841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7875F-C217-491B-B877-95BB9838E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3143250"/>
            <a:ext cx="77724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DDB3D-2417-4140-B1DD-5330B3650B0A}" type="datetimeFigureOut">
              <a:rPr lang="en-US"/>
              <a:pPr>
                <a:defRPr/>
              </a:pPr>
              <a:t>3/11/13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D59CC-CAC6-4257-A771-01AFF9C19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16ECF-CF97-4EC2-A61D-C2197EA42F4D}" type="datetimeFigureOut">
              <a:rPr lang="en-US"/>
              <a:pPr>
                <a:defRPr/>
              </a:pPr>
              <a:t>3/11/13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BDA19-6985-496B-8904-2F917D70D4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DD351-F392-4377-95E1-81977B9D8BB8}" type="datetimeFigureOut">
              <a:rPr lang="en-US"/>
              <a:pPr>
                <a:defRPr/>
              </a:pPr>
              <a:t>3/11/13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6B076-23B9-4ADC-B1E1-54A39B77CD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FCC63-31E1-4DBE-890A-1158B1DFA154}" type="datetimeFigureOut">
              <a:rPr lang="en-US"/>
              <a:pPr>
                <a:defRPr/>
              </a:pPr>
              <a:t>3/11/13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DA8A2-596A-45F9-A5AD-D130F46947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F9452-D86A-4AEE-B53F-878C6C550B08}" type="datetimeFigureOut">
              <a:rPr lang="en-US"/>
              <a:pPr>
                <a:defRPr/>
              </a:pPr>
              <a:t>3/11/13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95D6D-B0B8-403D-A8EF-0D1B83447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86063" y="1054100"/>
            <a:ext cx="5903912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101F5-4B37-46E1-BCFF-0420867171E2}" type="datetimeFigureOut">
              <a:rPr lang="en-US"/>
              <a:pPr>
                <a:defRPr/>
              </a:pPr>
              <a:t>3/11/13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82917-D3B6-433F-B916-BDEAF2C5A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83F63-2343-4BD5-A8C7-005C1B798FC1}" type="datetimeFigureOut">
              <a:rPr lang="en-US"/>
              <a:pPr>
                <a:defRPr/>
              </a:pPr>
              <a:t>3/11/13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B99E0-6E35-4585-87E6-4C8A1CCF7D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678613"/>
            <a:ext cx="9144000" cy="17938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D38572E-361C-4A54-87DC-3409888FEC8B}" type="datetimeFigureOut">
              <a:rPr lang="en-US"/>
              <a:pPr>
                <a:defRPr/>
              </a:pPr>
              <a:t>3/11/13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b="0" smtClean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9F97835-D65D-486F-96C5-A0FD670854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10795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ＭＳ Ｐゴシック" pitchFamily="-123" charset="-128"/>
          <a:cs typeface="ＭＳ Ｐゴシック" pitchFamily="-123" charset="-128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charset="0"/>
          <a:ea typeface="ＭＳ Ｐゴシック" pitchFamily="-123" charset="-128"/>
          <a:cs typeface="ＭＳ Ｐゴシック" pitchFamily="-123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charset="0"/>
          <a:ea typeface="ＭＳ Ｐゴシック" pitchFamily="-123" charset="-128"/>
          <a:cs typeface="ＭＳ Ｐゴシック" pitchFamily="-123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charset="0"/>
          <a:ea typeface="ＭＳ Ｐゴシック" pitchFamily="-123" charset="-128"/>
          <a:cs typeface="ＭＳ Ｐゴシック" pitchFamily="-123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charset="0"/>
          <a:ea typeface="ＭＳ Ｐゴシック" pitchFamily="-123" charset="-128"/>
          <a:cs typeface="ＭＳ Ｐゴシック" pitchFamily="-123" charset="-128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-123" charset="2"/>
        <a:buChar char="ß"/>
        <a:defRPr sz="3200" kern="1200">
          <a:solidFill>
            <a:schemeClr val="tx1"/>
          </a:solidFill>
          <a:latin typeface="+mn-lt"/>
          <a:ea typeface="ＭＳ Ｐゴシック" pitchFamily="-123" charset="-128"/>
          <a:cs typeface="ＭＳ Ｐゴシック" pitchFamily="-123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-123" charset="2"/>
        <a:buChar char="Þ"/>
        <a:defRPr sz="28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-123" charset="2"/>
        <a:buChar char=""/>
        <a:defRPr sz="24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-123" charset="2"/>
        <a:buChar char="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-123" charset="2"/>
        <a:buChar char="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10%20We%20didn't%20start%20the%20fire%201.m4a" TargetMode="External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hyperlink" Target="2-01%20National%20Anthem%20of%20the%20USSR.m4p" TargetMode="External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09%20I'm%20Gonna%20Wash%20That%20Man%20Right%20Out%20Of%20My%20Hair.m4a" TargetMode="External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hyperlink" Target="03%20Pokrass_%20We%20Are%20The%20Red%20Cavalry.m4a" TargetMode="External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06%20What%20I%20Like%20About%20You.m4a" TargetMode="External"/><Relationship Id="rId4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01%20Circle%20Of%20Life.m4a" TargetMode="External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538288"/>
          </a:xfrm>
        </p:spPr>
        <p:txBody>
          <a:bodyPr/>
          <a:lstStyle/>
          <a:p>
            <a:r>
              <a:rPr lang="en-US" smtClean="0"/>
              <a:t>Literary Lenses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14688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ea typeface="+mn-ea"/>
                <a:cs typeface="+mn-cs"/>
              </a:rPr>
              <a:t>One Text – Many Ways of Seeing It</a:t>
            </a: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Where is this young woman looking?</a:t>
            </a:r>
            <a:endParaRPr lang="en-US" dirty="0">
              <a:ea typeface="+mj-ea"/>
              <a:cs typeface="+mj-cs"/>
            </a:endParaRPr>
          </a:p>
        </p:txBody>
      </p:sp>
      <p:pic>
        <p:nvPicPr>
          <p:cNvPr id="19458" name="Content Placeholder 3" descr="Wife-Mother-Illusio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0" y="1600200"/>
            <a:ext cx="3429000" cy="4732338"/>
          </a:xfr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 to Literary Lenses!</a:t>
            </a:r>
          </a:p>
        </p:txBody>
      </p:sp>
      <p:sp>
        <p:nvSpPr>
          <p:cNvPr id="20483" name="Rectangle 1027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/>
              <a:t>So what is the point?</a:t>
            </a:r>
          </a:p>
          <a:p>
            <a:endParaRPr lang="en-US"/>
          </a:p>
          <a:p>
            <a:r>
              <a:rPr lang="en-US"/>
              <a:t>Do we ALL see literature (or anything else we read) the same way?</a:t>
            </a:r>
          </a:p>
          <a:p>
            <a:endParaRPr lang="en-US"/>
          </a:p>
          <a:p>
            <a:r>
              <a:rPr lang="en-US"/>
              <a:t>What evidence do you have of your thoughts to the above question?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Types of Literary Lenses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/>
              <a:t>Historical </a:t>
            </a:r>
          </a:p>
          <a:p>
            <a:r>
              <a:rPr lang="en-US" dirty="0"/>
              <a:t>Feminist</a:t>
            </a:r>
          </a:p>
          <a:p>
            <a:r>
              <a:rPr lang="en-US" dirty="0"/>
              <a:t>Marxist</a:t>
            </a:r>
          </a:p>
          <a:p>
            <a:r>
              <a:rPr lang="en-US" dirty="0" smtClean="0"/>
              <a:t>Formalism</a:t>
            </a:r>
            <a:endParaRPr lang="en-US" dirty="0"/>
          </a:p>
          <a:p>
            <a:r>
              <a:rPr lang="en-US" dirty="0"/>
              <a:t>Reader Response</a:t>
            </a:r>
          </a:p>
          <a:p>
            <a:endParaRPr lang="en-US" dirty="0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505200"/>
            <a:ext cx="3657600" cy="2609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20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Historical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>
          <a:xfrm>
            <a:off x="609600" y="1524000"/>
            <a:ext cx="8229600" cy="4686300"/>
          </a:xfrm>
        </p:spPr>
        <p:txBody>
          <a:bodyPr/>
          <a:lstStyle/>
          <a:p>
            <a:r>
              <a:rPr lang="en-US" dirty="0" smtClean="0"/>
              <a:t>Looking at a text through its connections     to </a:t>
            </a:r>
            <a:r>
              <a:rPr lang="en-US" b="1" dirty="0" smtClean="0"/>
              <a:t>history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i="1" dirty="0"/>
              <a:t>The Crucible</a:t>
            </a:r>
            <a:r>
              <a:rPr lang="en-US" dirty="0"/>
              <a:t> - Cold War</a:t>
            </a:r>
          </a:p>
          <a:p>
            <a:pPr lvl="1"/>
            <a:r>
              <a:rPr lang="en-US" i="1" dirty="0"/>
              <a:t>Of Mice and Men</a:t>
            </a:r>
            <a:r>
              <a:rPr lang="en-US" dirty="0"/>
              <a:t> - The Great Depression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Focuses </a:t>
            </a:r>
            <a:r>
              <a:rPr lang="en-US" dirty="0"/>
              <a:t>on the social, political, and economic climate of the event</a:t>
            </a:r>
          </a:p>
        </p:txBody>
      </p:sp>
      <p:pic>
        <p:nvPicPr>
          <p:cNvPr id="25604" name="Picture 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73925" y="4724400"/>
            <a:ext cx="1870075" cy="2133600"/>
          </a:xfrm>
          <a:prstGeom prst="rect">
            <a:avLst/>
          </a:prstGeom>
          <a:noFill/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85138" y="0"/>
            <a:ext cx="1058862" cy="1981200"/>
          </a:xfrm>
          <a:prstGeom prst="rect">
            <a:avLst/>
          </a:prstGeom>
          <a:noFill/>
        </p:spPr>
      </p:pic>
      <p:pic>
        <p:nvPicPr>
          <p:cNvPr id="25608" name="Picture 8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43000" y="5181600"/>
            <a:ext cx="982663" cy="1311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  <p:bldP spid="25603" grpI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How to Look Through the Historic Lens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800" dirty="0" smtClean="0"/>
              <a:t>Examine the historical connections of the text.</a:t>
            </a:r>
          </a:p>
          <a:p>
            <a:pPr lvl="1"/>
            <a:r>
              <a:rPr lang="en-US" sz="2400" dirty="0" smtClean="0"/>
              <a:t>Social, economic, political 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/>
              <a:t>MOST readings done at Legacy are done through this lens </a:t>
            </a:r>
          </a:p>
          <a:p>
            <a:pPr lvl="1"/>
            <a:r>
              <a:rPr lang="en-US" sz="2400" dirty="0"/>
              <a:t>Since we have integrated lit. and history classes</a:t>
            </a:r>
          </a:p>
        </p:txBody>
      </p: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3" cstate="print">
            <a:alphaModFix amt="32000"/>
          </a:blip>
          <a:srcRect/>
          <a:stretch>
            <a:fillRect/>
          </a:stretch>
        </p:blipFill>
        <p:spPr bwMode="auto">
          <a:xfrm>
            <a:off x="6864158" y="4581128"/>
            <a:ext cx="2279841" cy="2276872"/>
          </a:xfrm>
          <a:prstGeom prst="rect">
            <a:avLst/>
          </a:prstGeom>
          <a:noFill/>
        </p:spPr>
      </p:pic>
      <p:pic>
        <p:nvPicPr>
          <p:cNvPr id="788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5562600"/>
            <a:ext cx="1981200" cy="1116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/>
      <p:bldP spid="78851" grpI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Feminist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>
          <a:xfrm>
            <a:off x="467544" y="1772816"/>
            <a:ext cx="8229600" cy="4686300"/>
          </a:xfrm>
        </p:spPr>
        <p:txBody>
          <a:bodyPr/>
          <a:lstStyle/>
          <a:p>
            <a:r>
              <a:rPr lang="en-US" dirty="0" smtClean="0"/>
              <a:t>Looking at a text through how </a:t>
            </a:r>
            <a:r>
              <a:rPr lang="en-US" b="1" dirty="0" smtClean="0"/>
              <a:t>gender</a:t>
            </a:r>
            <a:r>
              <a:rPr lang="en-US" dirty="0" smtClean="0"/>
              <a:t> </a:t>
            </a:r>
            <a:r>
              <a:rPr lang="en-US" dirty="0" smtClean="0"/>
              <a:t>/ sexuality are </a:t>
            </a:r>
            <a:r>
              <a:rPr lang="en-US" dirty="0" smtClean="0"/>
              <a:t>shown.</a:t>
            </a:r>
          </a:p>
          <a:p>
            <a:endParaRPr lang="en-US" dirty="0" smtClean="0"/>
          </a:p>
          <a:p>
            <a:r>
              <a:rPr lang="en-US" dirty="0" smtClean="0"/>
              <a:t>Males / females</a:t>
            </a:r>
          </a:p>
          <a:p>
            <a:r>
              <a:rPr lang="en-US" b="1" dirty="0" smtClean="0"/>
              <a:t>Stereotypical</a:t>
            </a:r>
            <a:r>
              <a:rPr lang="en-US" dirty="0" smtClean="0"/>
              <a:t> gender roles</a:t>
            </a:r>
            <a:endParaRPr lang="en-US" dirty="0"/>
          </a:p>
        </p:txBody>
      </p:sp>
      <p:pic>
        <p:nvPicPr>
          <p:cNvPr id="23556" name="Picture 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381000"/>
            <a:ext cx="1714500" cy="1517650"/>
          </a:xfrm>
          <a:prstGeom prst="rect">
            <a:avLst/>
          </a:prstGeom>
          <a:noFill/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4638027"/>
            <a:ext cx="1823591" cy="2014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23555" grpI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How to Look Through the </a:t>
            </a:r>
            <a:r>
              <a:rPr lang="en-US" b="1"/>
              <a:t>Feminist</a:t>
            </a:r>
            <a:r>
              <a:rPr lang="en-US"/>
              <a:t> Lens</a:t>
            </a:r>
          </a:p>
        </p:txBody>
      </p:sp>
      <p:sp>
        <p:nvSpPr>
          <p:cNvPr id="72707" name="Rectangle 3"/>
          <p:cNvSpPr>
            <a:spLocks noGrp="1"/>
          </p:cNvSpPr>
          <p:nvPr>
            <p:ph type="body" idx="4294967295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Consider the gender(s) of the characters</a:t>
            </a:r>
            <a:r>
              <a:rPr lang="en-US" dirty="0" smtClean="0"/>
              <a:t>.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Consider what stereotypes characters follow / break.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Consider </a:t>
            </a:r>
            <a:r>
              <a:rPr lang="en-US" dirty="0"/>
              <a:t>the </a:t>
            </a:r>
            <a:r>
              <a:rPr lang="en-US" dirty="0" smtClean="0"/>
              <a:t>gender of the author.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/>
              <a:t>What roles do gender and sexuality play in this work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72708" name="Picture 4"/>
          <p:cNvPicPr>
            <a:picLocks noChangeAspect="1" noChangeArrowheads="1"/>
          </p:cNvPicPr>
          <p:nvPr/>
        </p:nvPicPr>
        <p:blipFill>
          <a:blip r:embed="rId3" cstate="print">
            <a:lum bright="21000"/>
          </a:blip>
          <a:srcRect/>
          <a:stretch>
            <a:fillRect/>
          </a:stretch>
        </p:blipFill>
        <p:spPr bwMode="auto">
          <a:xfrm>
            <a:off x="7620000" y="3352800"/>
            <a:ext cx="1250950" cy="1228725"/>
          </a:xfrm>
          <a:prstGeom prst="rect">
            <a:avLst/>
          </a:prstGeom>
          <a:noFill/>
        </p:spPr>
      </p:pic>
      <p:pic>
        <p:nvPicPr>
          <p:cNvPr id="7270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304800"/>
            <a:ext cx="1063625" cy="1198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2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2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Are gender </a:t>
            </a:r>
            <a:r>
              <a:rPr lang="en-US" b="1" u="sng" dirty="0" smtClean="0"/>
              <a:t>stereotypes</a:t>
            </a:r>
            <a:r>
              <a:rPr lang="en-US" dirty="0" smtClean="0"/>
              <a:t> </a:t>
            </a:r>
            <a:r>
              <a:rPr lang="en-US" b="1" dirty="0" smtClean="0"/>
              <a:t>reinforced </a:t>
            </a:r>
            <a:r>
              <a:rPr lang="en-US" dirty="0" smtClean="0"/>
              <a:t>or </a:t>
            </a:r>
            <a:r>
              <a:rPr lang="en-US" b="1" dirty="0" smtClean="0"/>
              <a:t>challenged</a:t>
            </a:r>
            <a:r>
              <a:rPr lang="en-US" dirty="0" smtClean="0"/>
              <a:t>?</a:t>
            </a:r>
          </a:p>
          <a:p>
            <a:pPr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Imagine yourself as the opposite gender while reading this piece.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288" y="3973491"/>
            <a:ext cx="1833011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4077072"/>
            <a:ext cx="1938906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Marxist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/>
              <a:t>Looking at a text in terms of </a:t>
            </a:r>
            <a:r>
              <a:rPr lang="en-US" b="1" u="sng" dirty="0" smtClean="0"/>
              <a:t>power</a:t>
            </a:r>
          </a:p>
          <a:p>
            <a:r>
              <a:rPr lang="en-US" dirty="0" smtClean="0"/>
              <a:t>Oftentimes, power is related to </a:t>
            </a:r>
            <a:r>
              <a:rPr lang="en-US" b="1" dirty="0" smtClean="0"/>
              <a:t>money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/>
              <a:t>Who has </a:t>
            </a:r>
            <a:r>
              <a:rPr lang="en-US" b="1" dirty="0"/>
              <a:t>money</a:t>
            </a:r>
            <a:r>
              <a:rPr lang="en-US" dirty="0"/>
              <a:t>; who doesn’t</a:t>
            </a:r>
          </a:p>
          <a:p>
            <a:pPr lvl="1"/>
            <a:r>
              <a:rPr lang="en-US" dirty="0"/>
              <a:t>Who has </a:t>
            </a:r>
            <a:r>
              <a:rPr lang="en-US" b="1" dirty="0"/>
              <a:t>power</a:t>
            </a:r>
            <a:r>
              <a:rPr lang="en-US" dirty="0"/>
              <a:t>; who doesn’t</a:t>
            </a:r>
          </a:p>
          <a:p>
            <a:pPr lvl="1"/>
            <a:r>
              <a:rPr lang="en-US" dirty="0"/>
              <a:t>Who is “</a:t>
            </a:r>
            <a:r>
              <a:rPr lang="en-US" b="1" dirty="0"/>
              <a:t>rich</a:t>
            </a:r>
            <a:r>
              <a:rPr lang="en-US" dirty="0"/>
              <a:t>”; who is “poor”</a:t>
            </a: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4216400"/>
            <a:ext cx="2422525" cy="1960563"/>
          </a:xfrm>
          <a:prstGeom prst="rect">
            <a:avLst/>
          </a:prstGeom>
          <a:noFill/>
        </p:spPr>
      </p:pic>
      <p:pic>
        <p:nvPicPr>
          <p:cNvPr id="24582" name="Picture 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76200"/>
            <a:ext cx="2590800" cy="1733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How to Look Through the </a:t>
            </a:r>
            <a:r>
              <a:rPr lang="en-US" b="1"/>
              <a:t>Marxist</a:t>
            </a:r>
            <a:r>
              <a:rPr lang="en-US"/>
              <a:t> Lens</a:t>
            </a:r>
          </a:p>
        </p:txBody>
      </p:sp>
      <p:sp>
        <p:nvSpPr>
          <p:cNvPr id="7475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/>
              <a:t>Consider who has the power and who </a:t>
            </a:r>
            <a:r>
              <a:rPr lang="en-US" dirty="0" smtClean="0"/>
              <a:t>doesn’t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Consider who has the money and who </a:t>
            </a:r>
            <a:r>
              <a:rPr lang="en-US" dirty="0" smtClean="0"/>
              <a:t>doesn’t</a:t>
            </a:r>
            <a:endParaRPr lang="en-US" dirty="0"/>
          </a:p>
        </p:txBody>
      </p:sp>
      <p:pic>
        <p:nvPicPr>
          <p:cNvPr id="747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4114800"/>
            <a:ext cx="2586038" cy="2474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Literary Lenses?</a:t>
            </a:r>
          </a:p>
        </p:txBody>
      </p:sp>
      <p:sp>
        <p:nvSpPr>
          <p:cNvPr id="14339" name="Rectangle 1027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/>
              <a:t>The different perspectives we use to understand and interpret texts.</a:t>
            </a:r>
            <a:endParaRPr lang="en-US" dirty="0"/>
          </a:p>
          <a:p>
            <a:pPr>
              <a:buFont typeface="Wingdings 2" pitchFamily="-123" charset="2"/>
              <a:buNone/>
            </a:pPr>
            <a:endParaRPr lang="en-US" dirty="0"/>
          </a:p>
          <a:p>
            <a:pPr>
              <a:buFont typeface="Wingdings 2" pitchFamily="-123" charset="2"/>
              <a:buNone/>
            </a:pPr>
            <a:endParaRPr lang="en-US" dirty="0"/>
          </a:p>
          <a:p>
            <a:r>
              <a:rPr lang="en-US" dirty="0" smtClean="0"/>
              <a:t>We bring different “angles” to texts.</a:t>
            </a:r>
            <a:endParaRPr lang="en-US" dirty="0"/>
          </a:p>
          <a:p>
            <a:r>
              <a:rPr lang="en-US" dirty="0" smtClean="0"/>
              <a:t>We bring different background knowledge.</a:t>
            </a:r>
          </a:p>
          <a:p>
            <a:r>
              <a:rPr lang="en-US" dirty="0" smtClean="0"/>
              <a:t>We focus on different parts of the texts.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err="1" smtClean="0"/>
              <a:t>role(s</a:t>
            </a:r>
            <a:r>
              <a:rPr lang="en-US" dirty="0" smtClean="0"/>
              <a:t>) do power, money, or class play in this work?</a:t>
            </a:r>
          </a:p>
          <a:p>
            <a:endParaRPr lang="en-US" dirty="0" smtClean="0"/>
          </a:p>
          <a:p>
            <a:r>
              <a:rPr lang="en-US" dirty="0" smtClean="0"/>
              <a:t>What happens as a result of these differences?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456" r="1917"/>
          <a:stretch/>
        </p:blipFill>
        <p:spPr>
          <a:xfrm>
            <a:off x="3419872" y="3933056"/>
            <a:ext cx="5599554" cy="272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Formalism</a:t>
            </a:r>
            <a:endParaRPr lang="en-US" dirty="0"/>
          </a:p>
        </p:txBody>
      </p:sp>
      <p:sp>
        <p:nvSpPr>
          <p:cNvPr id="6656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/>
              <a:t>Looks at the text AS a TEXT.</a:t>
            </a:r>
            <a:endParaRPr lang="en-US" dirty="0"/>
          </a:p>
          <a:p>
            <a:r>
              <a:rPr lang="en-US" dirty="0"/>
              <a:t>Meaning is discovered through close reading</a:t>
            </a:r>
          </a:p>
          <a:p>
            <a:pPr lvl="1"/>
            <a:r>
              <a:rPr lang="en-US" dirty="0"/>
              <a:t>NOT by examining outside sources</a:t>
            </a:r>
          </a:p>
          <a:p>
            <a:pPr lvl="1"/>
            <a:endParaRPr lang="en-US" dirty="0"/>
          </a:p>
        </p:txBody>
      </p:sp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3810000"/>
            <a:ext cx="2235200" cy="2409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656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3657600"/>
            <a:ext cx="3963988" cy="264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How to Look Through the </a:t>
            </a:r>
            <a:r>
              <a:rPr lang="en-US" dirty="0" smtClean="0"/>
              <a:t>Formalist Lens</a:t>
            </a:r>
            <a:endParaRPr lang="en-US" dirty="0"/>
          </a:p>
        </p:txBody>
      </p:sp>
      <p:sp>
        <p:nvSpPr>
          <p:cNvPr id="6758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/>
              <a:t>Look at words, </a:t>
            </a:r>
            <a:r>
              <a:rPr lang="en-US" b="1" dirty="0" smtClean="0"/>
              <a:t>literary terms</a:t>
            </a:r>
            <a:r>
              <a:rPr lang="en-US" dirty="0" smtClean="0"/>
              <a:t>, symbols.</a:t>
            </a:r>
          </a:p>
          <a:p>
            <a:endParaRPr lang="en-US" dirty="0" smtClean="0"/>
          </a:p>
          <a:p>
            <a:r>
              <a:rPr lang="en-US" dirty="0" smtClean="0"/>
              <a:t>Analyze how parallels are established and create a unity within the text.</a:t>
            </a:r>
            <a:endParaRPr lang="en-US" dirty="0"/>
          </a:p>
        </p:txBody>
      </p:sp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933056"/>
            <a:ext cx="1800200" cy="2688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7589" name="Picture 5"/>
          <p:cNvPicPr>
            <a:picLocks noChangeAspect="1" noChangeArrowheads="1"/>
          </p:cNvPicPr>
          <p:nvPr/>
        </p:nvPicPr>
        <p:blipFill rotWithShape="1">
          <a:blip r:embed="rId4" cstate="print"/>
          <a:srcRect l="9814" r="11263"/>
          <a:stretch/>
        </p:blipFill>
        <p:spPr bwMode="auto">
          <a:xfrm>
            <a:off x="5580112" y="3933056"/>
            <a:ext cx="3177522" cy="2768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Reader Response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/>
              <a:t>Looks at how the reader responds to the text.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Individual meaning </a:t>
            </a:r>
            <a:r>
              <a:rPr lang="en-US" dirty="0"/>
              <a:t>is derived as the reader </a:t>
            </a:r>
            <a:r>
              <a:rPr lang="en-US" dirty="0" smtClean="0"/>
              <a:t>reads</a:t>
            </a:r>
            <a:endParaRPr lang="en-US" dirty="0"/>
          </a:p>
        </p:txBody>
      </p:sp>
      <p:pic>
        <p:nvPicPr>
          <p:cNvPr id="22532" name="Picture 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alphaModFix amt="51000"/>
          </a:blip>
          <a:srcRect/>
          <a:stretch>
            <a:fillRect/>
          </a:stretch>
        </p:blipFill>
        <p:spPr bwMode="auto">
          <a:xfrm>
            <a:off x="5715000" y="4419600"/>
            <a:ext cx="3125788" cy="2179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How to Look Through the Reader Response Lens</a:t>
            </a:r>
          </a:p>
        </p:txBody>
      </p:sp>
      <p:sp>
        <p:nvSpPr>
          <p:cNvPr id="8192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err="1"/>
              <a:t>Ummm</a:t>
            </a:r>
            <a:r>
              <a:rPr lang="en-US" dirty="0"/>
              <a:t>….just read (no…seriously)</a:t>
            </a:r>
          </a:p>
          <a:p>
            <a:endParaRPr lang="en-US" dirty="0" smtClean="0"/>
          </a:p>
          <a:p>
            <a:r>
              <a:rPr lang="en-US" dirty="0" smtClean="0"/>
              <a:t>Track </a:t>
            </a:r>
            <a:r>
              <a:rPr lang="en-US" dirty="0"/>
              <a:t>what you think and interpret the text to mean!</a:t>
            </a:r>
          </a:p>
          <a:p>
            <a:endParaRPr lang="en-US" dirty="0" smtClean="0"/>
          </a:p>
          <a:p>
            <a:r>
              <a:rPr lang="en-US" dirty="0" smtClean="0"/>
              <a:t>Bring </a:t>
            </a:r>
            <a:r>
              <a:rPr lang="en-US" dirty="0"/>
              <a:t>your own thoughts, moods, and experiences to the text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819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5334000"/>
            <a:ext cx="1481138" cy="1211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is the Point?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Literal level</a:t>
            </a:r>
          </a:p>
          <a:p>
            <a:pPr lvl="1"/>
            <a:r>
              <a:rPr lang="en-US" dirty="0" smtClean="0"/>
              <a:t>Notice these structures for each lens</a:t>
            </a:r>
          </a:p>
          <a:p>
            <a:pPr lvl="1"/>
            <a:r>
              <a:rPr lang="en-US" dirty="0" smtClean="0"/>
              <a:t>Point out the history, the women, the powerful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Interpretive level</a:t>
            </a:r>
          </a:p>
          <a:p>
            <a:pPr lvl="1"/>
            <a:r>
              <a:rPr lang="en-US" dirty="0" smtClean="0"/>
              <a:t>Answer the “so what…” question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What might the author be implying with a powerful woman, a class conflict, or similes throughout….. the </a:t>
            </a:r>
            <a:r>
              <a:rPr lang="en-US" b="1" dirty="0" smtClean="0"/>
              <a:t>THEME</a:t>
            </a:r>
            <a:endParaRPr lang="en-US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Example to Ponder -</a:t>
            </a:r>
            <a:br>
              <a:rPr lang="en-US" dirty="0"/>
            </a:br>
            <a:r>
              <a:rPr lang="en-US" i="1" dirty="0"/>
              <a:t>The Lion King</a:t>
            </a:r>
          </a:p>
        </p:txBody>
      </p:sp>
      <p:sp>
        <p:nvSpPr>
          <p:cNvPr id="6861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/>
              <a:t>Historical</a:t>
            </a:r>
          </a:p>
          <a:p>
            <a:pPr lvl="1"/>
            <a:r>
              <a:rPr lang="en-US" dirty="0"/>
              <a:t>Made in 1990s</a:t>
            </a:r>
          </a:p>
          <a:p>
            <a:pPr lvl="1"/>
            <a:r>
              <a:rPr lang="en-US" dirty="0"/>
              <a:t>Time of great </a:t>
            </a:r>
            <a:r>
              <a:rPr lang="en-US" dirty="0" smtClean="0"/>
              <a:t>political upheaval </a:t>
            </a:r>
            <a:r>
              <a:rPr lang="en-US" dirty="0"/>
              <a:t>in </a:t>
            </a:r>
            <a:r>
              <a:rPr lang="en-US" dirty="0" smtClean="0"/>
              <a:t>world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Theme – “right” governments can overcome adversity?</a:t>
            </a:r>
            <a:endParaRPr lang="en-US" dirty="0"/>
          </a:p>
        </p:txBody>
      </p:sp>
      <p:pic>
        <p:nvPicPr>
          <p:cNvPr id="5" name="Picture 4" descr="lion king.bmp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86578" y="857232"/>
            <a:ext cx="1785918" cy="1748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The Lion 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Feminist</a:t>
            </a:r>
          </a:p>
          <a:p>
            <a:pPr lvl="1"/>
            <a:r>
              <a:rPr lang="en-US" dirty="0" smtClean="0"/>
              <a:t>Helpless females</a:t>
            </a:r>
          </a:p>
          <a:p>
            <a:pPr lvl="1"/>
            <a:r>
              <a:rPr lang="en-US" dirty="0" smtClean="0"/>
              <a:t>Females provide food and care for the young yet males have ALL the power</a:t>
            </a:r>
          </a:p>
          <a:p>
            <a:pPr lvl="1"/>
            <a:r>
              <a:rPr lang="en-US" dirty="0" err="1" smtClean="0"/>
              <a:t>Nala</a:t>
            </a:r>
            <a:r>
              <a:rPr lang="en-US" dirty="0" smtClean="0"/>
              <a:t> is stronger than </a:t>
            </a:r>
            <a:r>
              <a:rPr lang="en-US" dirty="0" err="1" smtClean="0"/>
              <a:t>Simba</a:t>
            </a:r>
            <a:r>
              <a:rPr lang="en-US" dirty="0" smtClean="0"/>
              <a:t>, but she does not inherit the crown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Theme – Strong men should rule in the world while women support them?</a:t>
            </a:r>
            <a:endParaRPr lang="en-US" dirty="0"/>
          </a:p>
        </p:txBody>
      </p:sp>
      <p:pic>
        <p:nvPicPr>
          <p:cNvPr id="4" name="Picture 3" descr="lion_king-50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1124745"/>
            <a:ext cx="2627784" cy="1528494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The Lion 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>
                <a:latin typeface="Arial" pitchFamily="-123" charset="0"/>
              </a:rPr>
              <a:t>Marxist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itchFamily="-123" charset="0"/>
              </a:rPr>
              <a:t>Males have all the power (</a:t>
            </a:r>
            <a:r>
              <a:rPr lang="en-US" dirty="0" err="1" smtClean="0">
                <a:latin typeface="Arial" pitchFamily="-123" charset="0"/>
              </a:rPr>
              <a:t>Mufasa</a:t>
            </a:r>
            <a:r>
              <a:rPr lang="en-US" dirty="0" smtClean="0">
                <a:latin typeface="Arial" pitchFamily="-123" charset="0"/>
              </a:rPr>
              <a:t>, </a:t>
            </a:r>
            <a:r>
              <a:rPr lang="en-US" dirty="0" err="1" smtClean="0">
                <a:latin typeface="Arial" pitchFamily="-123" charset="0"/>
              </a:rPr>
              <a:t>Simba</a:t>
            </a:r>
            <a:r>
              <a:rPr lang="en-US" dirty="0" smtClean="0">
                <a:latin typeface="Arial" pitchFamily="-123" charset="0"/>
              </a:rPr>
              <a:t>, Scar)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itchFamily="-123" charset="0"/>
              </a:rPr>
              <a:t>When </a:t>
            </a:r>
            <a:r>
              <a:rPr lang="en-US" dirty="0" err="1" smtClean="0">
                <a:latin typeface="Arial" pitchFamily="-123" charset="0"/>
              </a:rPr>
              <a:t>Mufasa</a:t>
            </a:r>
            <a:r>
              <a:rPr lang="en-US" dirty="0" smtClean="0">
                <a:latin typeface="Arial" pitchFamily="-123" charset="0"/>
              </a:rPr>
              <a:t> dies, </a:t>
            </a:r>
            <a:r>
              <a:rPr lang="en-US" dirty="0" err="1" smtClean="0">
                <a:latin typeface="Arial" pitchFamily="-123" charset="0"/>
              </a:rPr>
              <a:t>Simba</a:t>
            </a:r>
            <a:r>
              <a:rPr lang="en-US" dirty="0" smtClean="0">
                <a:latin typeface="Arial" pitchFamily="-123" charset="0"/>
              </a:rPr>
              <a:t> is the ONLY one considered for the crown.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itchFamily="-123" charset="0"/>
              </a:rPr>
              <a:t>Lions retain power over all other animals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itchFamily="-123" charset="0"/>
              </a:rPr>
              <a:t>Hyenas are weak (lower-class)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itchFamily="-123" charset="0"/>
              </a:rPr>
              <a:t>Class rebellion leads to the conflict of the film</a:t>
            </a:r>
          </a:p>
          <a:p>
            <a:pPr lvl="1">
              <a:lnSpc>
                <a:spcPct val="90000"/>
              </a:lnSpc>
            </a:pPr>
            <a:endParaRPr lang="en-US" dirty="0" smtClean="0">
              <a:latin typeface="Arial" pitchFamily="-123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itchFamily="-123" charset="0"/>
              </a:rPr>
              <a:t>Theme – Class distinction should be eliminated?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6" name="Picture 5" descr="lionking4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93210" y="0"/>
            <a:ext cx="2550790" cy="1530474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i="1" dirty="0"/>
              <a:t>The Lion </a:t>
            </a:r>
            <a:r>
              <a:rPr lang="en-US" i="1" dirty="0" smtClean="0"/>
              <a:t>King</a:t>
            </a:r>
            <a:endParaRPr lang="en-US" i="1" dirty="0"/>
          </a:p>
        </p:txBody>
      </p:sp>
      <p:sp>
        <p:nvSpPr>
          <p:cNvPr id="90115" name="Rectangle 3"/>
          <p:cNvSpPr>
            <a:spLocks noGrp="1"/>
          </p:cNvSpPr>
          <p:nvPr>
            <p:ph type="body" idx="4294967295"/>
          </p:nvPr>
        </p:nvSpPr>
        <p:spPr>
          <a:xfrm>
            <a:off x="762000" y="1676400"/>
            <a:ext cx="7162800" cy="468155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>
                <a:latin typeface="Arial" pitchFamily="-123" charset="0"/>
              </a:rPr>
              <a:t>Formalist</a:t>
            </a:r>
            <a:endParaRPr lang="en-US" dirty="0">
              <a:latin typeface="Arial" pitchFamily="-123" charset="0"/>
            </a:endParaRPr>
          </a:p>
          <a:p>
            <a:pPr lvl="1">
              <a:lnSpc>
                <a:spcPct val="90000"/>
              </a:lnSpc>
            </a:pPr>
            <a:r>
              <a:rPr lang="en-US" sz="3200" dirty="0">
                <a:latin typeface="Arial" pitchFamily="-123" charset="0"/>
              </a:rPr>
              <a:t>Examine songs and messages?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latin typeface="Arial" pitchFamily="-123" charset="0"/>
              </a:rPr>
              <a:t>Examine artwork</a:t>
            </a:r>
            <a:r>
              <a:rPr lang="en-US" sz="3200" dirty="0" smtClean="0">
                <a:latin typeface="Arial" pitchFamily="-123" charset="0"/>
              </a:rPr>
              <a:t>?</a:t>
            </a:r>
          </a:p>
          <a:p>
            <a:pPr lvl="1">
              <a:lnSpc>
                <a:spcPct val="90000"/>
              </a:lnSpc>
            </a:pPr>
            <a:r>
              <a:rPr lang="en-US" sz="3200" dirty="0" smtClean="0">
                <a:latin typeface="Arial" pitchFamily="-123" charset="0"/>
              </a:rPr>
              <a:t>Different with movies than with written texts.</a:t>
            </a:r>
          </a:p>
          <a:p>
            <a:pPr lvl="1">
              <a:lnSpc>
                <a:spcPct val="90000"/>
              </a:lnSpc>
            </a:pPr>
            <a:endParaRPr lang="en-US" sz="3200" dirty="0" smtClean="0">
              <a:latin typeface="Arial" pitchFamily="-123" charset="0"/>
            </a:endParaRPr>
          </a:p>
          <a:p>
            <a:pPr lvl="1">
              <a:lnSpc>
                <a:spcPct val="90000"/>
              </a:lnSpc>
            </a:pPr>
            <a:endParaRPr lang="en-US" sz="3200" dirty="0">
              <a:latin typeface="Arial" pitchFamily="-123" charset="0"/>
            </a:endParaRP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  <p:pic>
        <p:nvPicPr>
          <p:cNvPr id="4" name="Picture 3" descr="the_lion_king-50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4119526"/>
            <a:ext cx="3851920" cy="27384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are Lenses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focusing our reading attention on different parts of the text, we can move closer to understanding the text’s </a:t>
            </a:r>
            <a:r>
              <a:rPr lang="en-US" b="1" u="sng" dirty="0" smtClean="0"/>
              <a:t>theme</a:t>
            </a:r>
          </a:p>
          <a:p>
            <a:endParaRPr lang="en-US" dirty="0" smtClean="0"/>
          </a:p>
          <a:p>
            <a:r>
              <a:rPr lang="en-US" dirty="0" smtClean="0"/>
              <a:t>Remember that </a:t>
            </a:r>
            <a:r>
              <a:rPr lang="en-US" b="1" u="sng" dirty="0" smtClean="0"/>
              <a:t>theme</a:t>
            </a:r>
            <a:r>
              <a:rPr lang="en-US" b="1" dirty="0" smtClean="0"/>
              <a:t> </a:t>
            </a:r>
            <a:r>
              <a:rPr lang="en-US" dirty="0" smtClean="0"/>
              <a:t>is the author’s comment on the human condition!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The Lion 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4000" dirty="0" smtClean="0">
                <a:latin typeface="Arial" pitchFamily="-123" charset="0"/>
              </a:rPr>
              <a:t>Reader Response</a:t>
            </a:r>
          </a:p>
          <a:p>
            <a:pPr lvl="1">
              <a:lnSpc>
                <a:spcPct val="90000"/>
              </a:lnSpc>
            </a:pPr>
            <a:r>
              <a:rPr lang="en-US" sz="4000" dirty="0" smtClean="0">
                <a:latin typeface="Arial" pitchFamily="-123" charset="0"/>
              </a:rPr>
              <a:t>I like it because….</a:t>
            </a:r>
          </a:p>
          <a:p>
            <a:pPr lvl="1">
              <a:lnSpc>
                <a:spcPct val="90000"/>
              </a:lnSpc>
            </a:pPr>
            <a:r>
              <a:rPr lang="en-US" sz="4000" dirty="0" smtClean="0">
                <a:latin typeface="Arial" pitchFamily="-123" charset="0"/>
              </a:rPr>
              <a:t>It reminds me of….</a:t>
            </a:r>
          </a:p>
          <a:p>
            <a:pPr lvl="1">
              <a:lnSpc>
                <a:spcPct val="90000"/>
              </a:lnSpc>
            </a:pPr>
            <a:r>
              <a:rPr lang="en-US" sz="4000" dirty="0" smtClean="0">
                <a:latin typeface="Arial" pitchFamily="-123" charset="0"/>
              </a:rPr>
              <a:t>This connects to </a:t>
            </a:r>
            <a:r>
              <a:rPr lang="en-US" sz="4000" i="1" dirty="0" smtClean="0">
                <a:latin typeface="Arial" pitchFamily="-123" charset="0"/>
              </a:rPr>
              <a:t>Hamlet</a:t>
            </a:r>
            <a:r>
              <a:rPr lang="en-US" sz="4000" dirty="0" smtClean="0">
                <a:latin typeface="Arial" pitchFamily="-123" charset="0"/>
              </a:rPr>
              <a:t>….</a:t>
            </a:r>
            <a:endParaRPr lang="en-US" sz="4000" dirty="0" smtClean="0"/>
          </a:p>
          <a:p>
            <a:endParaRPr lang="en-US" sz="4000" dirty="0"/>
          </a:p>
        </p:txBody>
      </p:sp>
      <p:pic>
        <p:nvPicPr>
          <p:cNvPr id="4" name="Picture 3" descr="the_lion_king-50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17116" y="4437112"/>
            <a:ext cx="4126883" cy="242088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I “Use” Lenses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Know and understand the various lenses.</a:t>
            </a:r>
          </a:p>
          <a:p>
            <a:endParaRPr lang="en-US" dirty="0" smtClean="0"/>
          </a:p>
          <a:p>
            <a:r>
              <a:rPr lang="en-US" dirty="0" smtClean="0"/>
              <a:t>Know the “angles” that each lens focuses on.</a:t>
            </a:r>
          </a:p>
          <a:p>
            <a:endParaRPr lang="en-US" dirty="0"/>
          </a:p>
          <a:p>
            <a:r>
              <a:rPr lang="en-US" dirty="0" smtClean="0"/>
              <a:t>Commit to read actively.</a:t>
            </a:r>
          </a:p>
          <a:p>
            <a:endParaRPr lang="en-US" dirty="0"/>
          </a:p>
          <a:p>
            <a:r>
              <a:rPr lang="en-US" dirty="0" smtClean="0"/>
              <a:t>Allow for details to “pop” from that lens reading.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324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oakley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406" r="-407"/>
          <a:stretch>
            <a:fillRect/>
          </a:stretch>
        </p:blipFill>
        <p:spPr>
          <a:xfrm>
            <a:off x="1979712" y="764704"/>
            <a:ext cx="3111190" cy="3086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oakley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772816"/>
            <a:ext cx="3205622" cy="2806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shooting-glass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3789040"/>
            <a:ext cx="4424325" cy="2282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Nice Vase…Ehh?</a:t>
            </a:r>
          </a:p>
        </p:txBody>
      </p:sp>
      <p:pic>
        <p:nvPicPr>
          <p:cNvPr id="17410" name="Content Placeholder 3" descr="illus03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62000" y="2286000"/>
            <a:ext cx="7620000" cy="3314700"/>
          </a:xfr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Many Pandas Do You See?</a:t>
            </a:r>
          </a:p>
        </p:txBody>
      </p:sp>
      <p:pic>
        <p:nvPicPr>
          <p:cNvPr id="15362" name="Content Placeholder 3" descr="mighty_optical_illusion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57425" y="1600200"/>
            <a:ext cx="4629150" cy="4686300"/>
          </a:xfr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Do You See?</a:t>
            </a:r>
          </a:p>
        </p:txBody>
      </p:sp>
      <p:pic>
        <p:nvPicPr>
          <p:cNvPr id="16386" name="Content Placeholder 3" descr="optical-illusio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744788" y="1600200"/>
            <a:ext cx="3654425" cy="4686300"/>
          </a:xfr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Woman in White?</a:t>
            </a:r>
          </a:p>
        </p:txBody>
      </p:sp>
      <p:pic>
        <p:nvPicPr>
          <p:cNvPr id="18434" name="Content Placeholder 3" descr="20071225-sax-or-fac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443288" y="2219325"/>
            <a:ext cx="2257425" cy="3448050"/>
          </a:xfr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an">
  <a:themeElements>
    <a:clrScheme name="Fan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Fan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an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1525</TotalTime>
  <Words>797</Words>
  <Application>Microsoft Macintosh PowerPoint</Application>
  <PresentationFormat>On-screen Show (4:3)</PresentationFormat>
  <Paragraphs>144</Paragraphs>
  <Slides>30</Slides>
  <Notes>20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Fan</vt:lpstr>
      <vt:lpstr>Literary Lenses</vt:lpstr>
      <vt:lpstr>What are Literary Lenses?</vt:lpstr>
      <vt:lpstr>Why are Lenses Important?</vt:lpstr>
      <vt:lpstr>How Do I “Use” Lenses</vt:lpstr>
      <vt:lpstr>PowerPoint Presentation</vt:lpstr>
      <vt:lpstr>Nice Vase…Ehh?</vt:lpstr>
      <vt:lpstr>How Many Pandas Do You See?</vt:lpstr>
      <vt:lpstr>What Do You See?</vt:lpstr>
      <vt:lpstr>Woman in White?</vt:lpstr>
      <vt:lpstr>Where is this young woman looking?</vt:lpstr>
      <vt:lpstr>Back to Literary Lenses!</vt:lpstr>
      <vt:lpstr>Types of Literary Lenses</vt:lpstr>
      <vt:lpstr>Historical</vt:lpstr>
      <vt:lpstr>How to Look Through the Historic Lens</vt:lpstr>
      <vt:lpstr>Feminist</vt:lpstr>
      <vt:lpstr>How to Look Through the Feminist Lens</vt:lpstr>
      <vt:lpstr>PowerPoint Presentation</vt:lpstr>
      <vt:lpstr>Marxist</vt:lpstr>
      <vt:lpstr>How to Look Through the Marxist Lens</vt:lpstr>
      <vt:lpstr>PowerPoint Presentation</vt:lpstr>
      <vt:lpstr>Formalism</vt:lpstr>
      <vt:lpstr>How to Look Through the Formalist Lens</vt:lpstr>
      <vt:lpstr>Reader Response</vt:lpstr>
      <vt:lpstr>How to Look Through the Reader Response Lens</vt:lpstr>
      <vt:lpstr>So What is the Point?</vt:lpstr>
      <vt:lpstr>Example to Ponder - The Lion King</vt:lpstr>
      <vt:lpstr>The Lion King</vt:lpstr>
      <vt:lpstr>The Lion King</vt:lpstr>
      <vt:lpstr>The Lion King</vt:lpstr>
      <vt:lpstr>The Lion King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 Lenses</dc:title>
  <dc:creator>Chris Warner</dc:creator>
  <cp:lastModifiedBy>Chris Warner</cp:lastModifiedBy>
  <cp:revision>34</cp:revision>
  <dcterms:created xsi:type="dcterms:W3CDTF">2011-11-20T02:43:03Z</dcterms:created>
  <dcterms:modified xsi:type="dcterms:W3CDTF">2013-03-12T01:17:15Z</dcterms:modified>
</cp:coreProperties>
</file>